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7010400" cy="9296400"/>
  <p:embeddedFontLst>
    <p:embeddedFont>
      <p:font typeface="Rockwell" panose="02060603020205020403" pitchFamily="18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Arial Narrow" panose="020B0606020202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gdzJclnz0mHccLsNdjHWKw0HFt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256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7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ac3b6b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ac3b6b57f_0_0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8ac3b6b57f_0_0:notes"/>
          <p:cNvSpPr txBox="1">
            <a:spLocks noGrp="1"/>
          </p:cNvSpPr>
          <p:nvPr>
            <p:ph type="sldNum" idx="12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number Layout">
  <p:cSld name="Chapter number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685800" y="1143000"/>
            <a:ext cx="77724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600"/>
              <a:buFont typeface="Calibri"/>
              <a:buNone/>
              <a:defRPr sz="36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1905000" y="2209800"/>
            <a:ext cx="53340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C2,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6" name="Google Shape;96;p5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5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8" name="Google Shape;98;p5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5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4" name="Google Shape;114;p5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5" name="Google Shape;115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5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22" name="Google Shape;122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9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9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_Console_layout Layout">
  <p:cSld name="Text_Console_layout Layou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0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7391400" cy="213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60"/>
          <p:cNvSpPr txBox="1">
            <a:spLocks noGrp="1"/>
          </p:cNvSpPr>
          <p:nvPr>
            <p:ph type="body" idx="2"/>
          </p:nvPr>
        </p:nvSpPr>
        <p:spPr>
          <a:xfrm>
            <a:off x="838200" y="3354978"/>
            <a:ext cx="7391400" cy="38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  <a:defRPr sz="24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60"/>
          <p:cNvSpPr txBox="1">
            <a:spLocks noGrp="1"/>
          </p:cNvSpPr>
          <p:nvPr>
            <p:ph type="body" idx="3"/>
          </p:nvPr>
        </p:nvSpPr>
        <p:spPr>
          <a:xfrm>
            <a:off x="1295400" y="3892100"/>
            <a:ext cx="6934200" cy="2049956"/>
          </a:xfrm>
          <a:prstGeom prst="rect">
            <a:avLst/>
          </a:prstGeom>
          <a:solidFill>
            <a:srgbClr val="F2F2F2"/>
          </a:solidFill>
          <a:ln w="3175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C2,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_layout Layout">
  <p:cSld name="Text_layout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3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7391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C2,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_Console_layout Layout">
  <p:cSld name="1_Text_Console_layout Layou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1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1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7391400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61"/>
          <p:cNvSpPr txBox="1">
            <a:spLocks noGrp="1"/>
          </p:cNvSpPr>
          <p:nvPr>
            <p:ph type="body" idx="2"/>
          </p:nvPr>
        </p:nvSpPr>
        <p:spPr>
          <a:xfrm>
            <a:off x="1295400" y="2150899"/>
            <a:ext cx="6934200" cy="815635"/>
          </a:xfrm>
          <a:prstGeom prst="rect">
            <a:avLst/>
          </a:prstGeom>
          <a:solidFill>
            <a:srgbClr val="F2F2F2"/>
          </a:solidFill>
          <a:ln w="3175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61"/>
          <p:cNvSpPr txBox="1">
            <a:spLocks noGrp="1"/>
          </p:cNvSpPr>
          <p:nvPr>
            <p:ph type="body" idx="3"/>
          </p:nvPr>
        </p:nvSpPr>
        <p:spPr>
          <a:xfrm>
            <a:off x="838200" y="3354978"/>
            <a:ext cx="7391400" cy="38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  <a:defRPr sz="24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61"/>
          <p:cNvSpPr txBox="1">
            <a:spLocks noGrp="1"/>
          </p:cNvSpPr>
          <p:nvPr>
            <p:ph type="body" idx="4"/>
          </p:nvPr>
        </p:nvSpPr>
        <p:spPr>
          <a:xfrm>
            <a:off x="838200" y="3853668"/>
            <a:ext cx="7391400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61"/>
          <p:cNvSpPr txBox="1">
            <a:spLocks noGrp="1"/>
          </p:cNvSpPr>
          <p:nvPr>
            <p:ph type="body" idx="5"/>
          </p:nvPr>
        </p:nvSpPr>
        <p:spPr>
          <a:xfrm>
            <a:off x="1295400" y="4982112"/>
            <a:ext cx="6934200" cy="885288"/>
          </a:xfrm>
          <a:prstGeom prst="rect">
            <a:avLst/>
          </a:prstGeom>
          <a:solidFill>
            <a:srgbClr val="F2F2F2"/>
          </a:solidFill>
          <a:ln w="3175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C2,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sole_layout Layout">
  <p:cSld name="Console_layout Layou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2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62"/>
          <p:cNvSpPr txBox="1">
            <a:spLocks noGrp="1"/>
          </p:cNvSpPr>
          <p:nvPr>
            <p:ph type="body" idx="1"/>
          </p:nvPr>
        </p:nvSpPr>
        <p:spPr>
          <a:xfrm>
            <a:off x="1295400" y="1143000"/>
            <a:ext cx="6934200" cy="3200400"/>
          </a:xfrm>
          <a:prstGeom prst="rect">
            <a:avLst/>
          </a:prstGeom>
          <a:solidFill>
            <a:srgbClr val="F2F2F2"/>
          </a:solidFill>
          <a:ln w="31750" cap="flat" cmpd="thickThin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_Image_layout">
  <p:cSld name="Text_Image_layou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3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63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63"/>
          <p:cNvSpPr txBox="1">
            <a:spLocks noGrp="1"/>
          </p:cNvSpPr>
          <p:nvPr>
            <p:ph type="body" idx="2"/>
          </p:nvPr>
        </p:nvSpPr>
        <p:spPr>
          <a:xfrm>
            <a:off x="812800" y="2852141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  <a:defRPr sz="24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63"/>
          <p:cNvSpPr txBox="1">
            <a:spLocks noGrp="1"/>
          </p:cNvSpPr>
          <p:nvPr>
            <p:ph type="body" idx="3"/>
          </p:nvPr>
        </p:nvSpPr>
        <p:spPr>
          <a:xfrm>
            <a:off x="812800" y="3319598"/>
            <a:ext cx="73152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C2,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_Image_Text_layout">
  <p:cSld name="Text_Image_Text_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body" idx="2"/>
          </p:nvPr>
        </p:nvSpPr>
        <p:spPr>
          <a:xfrm>
            <a:off x="812800" y="2852141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  <a:defRPr sz="24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body" idx="3"/>
          </p:nvPr>
        </p:nvSpPr>
        <p:spPr>
          <a:xfrm>
            <a:off x="812800" y="3319598"/>
            <a:ext cx="7315200" cy="163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C2,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5" name="Google Shape;35;p44"/>
          <p:cNvSpPr txBox="1">
            <a:spLocks noGrp="1"/>
          </p:cNvSpPr>
          <p:nvPr>
            <p:ph type="body" idx="4"/>
          </p:nvPr>
        </p:nvSpPr>
        <p:spPr>
          <a:xfrm>
            <a:off x="812800" y="50292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_Image_Text_Text_Image_Text">
  <p:cSld name="Text_Image_Text_Text_Image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body" idx="1"/>
          </p:nvPr>
        </p:nvSpPr>
        <p:spPr>
          <a:xfrm>
            <a:off x="812800" y="3309341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  <a:defRPr sz="24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body" idx="2"/>
          </p:nvPr>
        </p:nvSpPr>
        <p:spPr>
          <a:xfrm>
            <a:off x="812800" y="3776798"/>
            <a:ext cx="7315200" cy="163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C2,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3" name="Google Shape;43;p45"/>
          <p:cNvSpPr txBox="1">
            <a:spLocks noGrp="1"/>
          </p:cNvSpPr>
          <p:nvPr>
            <p:ph type="body" idx="3"/>
          </p:nvPr>
        </p:nvSpPr>
        <p:spPr>
          <a:xfrm>
            <a:off x="812800" y="54864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body" idx="4"/>
          </p:nvPr>
        </p:nvSpPr>
        <p:spPr>
          <a:xfrm>
            <a:off x="838200" y="1033598"/>
            <a:ext cx="7315200" cy="163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5"/>
          </p:nvPr>
        </p:nvSpPr>
        <p:spPr>
          <a:xfrm>
            <a:off x="838200" y="27432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Image_layout">
  <p:cSld name="Image_Image_layou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6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body" idx="1"/>
          </p:nvPr>
        </p:nvSpPr>
        <p:spPr>
          <a:xfrm>
            <a:off x="914400" y="1066800"/>
            <a:ext cx="73152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body" idx="2"/>
          </p:nvPr>
        </p:nvSpPr>
        <p:spPr>
          <a:xfrm>
            <a:off x="838200" y="3730079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  <a:defRPr sz="24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body" idx="3"/>
          </p:nvPr>
        </p:nvSpPr>
        <p:spPr>
          <a:xfrm>
            <a:off x="914400" y="4267200"/>
            <a:ext cx="73152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C2,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layout Layout">
  <p:cSld name="Image_layout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body" idx="1"/>
          </p:nvPr>
        </p:nvSpPr>
        <p:spPr>
          <a:xfrm>
            <a:off x="914400" y="1143000"/>
            <a:ext cx="7315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C2,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Text_layout">
  <p:cSld name="Image_Text_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8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  <a:defRPr sz="2400" b="1" i="0">
                <a:solidFill>
                  <a:srgbClr val="0000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body" idx="1"/>
          </p:nvPr>
        </p:nvSpPr>
        <p:spPr>
          <a:xfrm>
            <a:off x="914400" y="1066800"/>
            <a:ext cx="73152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body" idx="2"/>
          </p:nvPr>
        </p:nvSpPr>
        <p:spPr>
          <a:xfrm>
            <a:off x="838200" y="3730079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  <a:defRPr sz="24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body" idx="3"/>
          </p:nvPr>
        </p:nvSpPr>
        <p:spPr>
          <a:xfrm>
            <a:off x="838200" y="4187278"/>
            <a:ext cx="7391400" cy="175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C2,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C1, Slide </a:t>
            </a: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C1, Slide </a:t>
            </a:r>
            <a:fld id="{00000000-1234-1234-1234-123412341234}" type="slidenum"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>
            <a:spLocks noGrp="1"/>
          </p:cNvSpPr>
          <p:nvPr>
            <p:ph type="title"/>
          </p:nvPr>
        </p:nvSpPr>
        <p:spPr>
          <a:xfrm>
            <a:off x="1494959" y="1599100"/>
            <a:ext cx="23472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600"/>
              <a:buFont typeface="Arial"/>
              <a:buNone/>
            </a:pPr>
            <a:r>
              <a:rPr lang="en-US" dirty="0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Chapter 4</a:t>
            </a:r>
            <a:endParaRPr dirty="0"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4" name="Google Shape;174;p1"/>
          <p:cNvSpPr txBox="1">
            <a:spLocks noGrp="1"/>
          </p:cNvSpPr>
          <p:nvPr>
            <p:ph type="body" idx="1"/>
          </p:nvPr>
        </p:nvSpPr>
        <p:spPr>
          <a:xfrm>
            <a:off x="400100" y="2116750"/>
            <a:ext cx="4670664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</a:pPr>
            <a:r>
              <a:rPr lang="en-US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How to retrieve data</a:t>
            </a:r>
            <a:br>
              <a:rPr lang="en-US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from two or more tables</a:t>
            </a:r>
            <a:endParaRPr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An inner join with two conditions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2" name="Google Shape;242;p10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customer_first_name, customer_last_name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customers c JOIN employees e 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ON c.customer_first_name = e.first_name 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AND c.customer_last_name = e.last_name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3" name="Google Shape;243;p10" descr="See page 121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39937" y="2209800"/>
            <a:ext cx="6913463" cy="48772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 txBox="1">
            <a:spLocks noGrp="1"/>
          </p:cNvSpPr>
          <p:nvPr>
            <p:ph type="body" idx="4"/>
          </p:nvPr>
        </p:nvSpPr>
        <p:spPr>
          <a:xfrm>
            <a:off x="812800" y="28194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 row)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"/>
          <p:cNvSpPr txBox="1"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self-join that returns vendors from cities </a:t>
            </a:r>
            <a:b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in common with other vendors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0" name="Google Shape;250;p11"/>
          <p:cNvSpPr txBox="1">
            <a:spLocks noGrp="1"/>
          </p:cNvSpPr>
          <p:nvPr>
            <p:ph type="body" idx="1"/>
          </p:nvPr>
        </p:nvSpPr>
        <p:spPr>
          <a:xfrm>
            <a:off x="812800" y="1447800"/>
            <a:ext cx="7391400" cy="225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DISTINCT v1.vendor_name, v1.vendor_city, 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v1.vendor_state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vendors v1 JOIN vendors v2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ON v1.vendor_city = v2.vendor_city AND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v1.vendor_state = v2.vendor_state AND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v1.vendor_name &lt;&gt; v2.vendor_name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v1.vendor_state, v1.vendor_city</a:t>
            </a:r>
            <a:endParaRPr/>
          </a:p>
        </p:txBody>
      </p:sp>
      <p:pic>
        <p:nvPicPr>
          <p:cNvPr id="251" name="Google Shape;251;p11" descr="See page 123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5564" y="3276600"/>
            <a:ext cx="6785436" cy="169483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 txBox="1">
            <a:spLocks noGrp="1"/>
          </p:cNvSpPr>
          <p:nvPr>
            <p:ph type="body" idx="4"/>
          </p:nvPr>
        </p:nvSpPr>
        <p:spPr>
          <a:xfrm>
            <a:off x="812800" y="50292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(84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statement that joins four tables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8" name="Google Shape;258;p12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SELECT vendor_name, invoice_number, invoice_date,</a:t>
            </a:r>
            <a:endParaRPr/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line_item_amount, account_description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FROM vendors v</a:t>
            </a:r>
            <a:endParaRPr/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JOIN invoices i </a:t>
            </a:r>
            <a:endParaRPr/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    ON v.vendor_id = i.vendor_id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JOIN invoice_line_items li </a:t>
            </a:r>
            <a:endParaRPr/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    ON i.invoice_id = li.invoice_id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JOIN general_ledger_accounts gl </a:t>
            </a:r>
            <a:endParaRPr/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    ON li.account_number = gl.account_number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WHERE invoice_total - payment_total - credit_total &gt; 0</a:t>
            </a:r>
            <a:endParaRPr/>
          </a:p>
          <a:p>
            <a:pPr marL="34734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ORDER BY vendor_name, line_item_amount DESC</a:t>
            </a:r>
            <a:endParaRPr sz="185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9" name="Google Shape;259;p12" descr="See page 125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06243" y="3319463"/>
            <a:ext cx="6528313" cy="163353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 txBox="1">
            <a:spLocks noGrp="1"/>
          </p:cNvSpPr>
          <p:nvPr>
            <p:ph type="body" idx="4"/>
          </p:nvPr>
        </p:nvSpPr>
        <p:spPr>
          <a:xfrm>
            <a:off x="812800" y="5638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(11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implicit syntax for an inner join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6" name="Google Shape;266;p13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SELECT select_list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FROM table_1, table_2 [, table_3]...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WHERE table_1.column_name operator table_2.column_name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[AND table_2.column_name operator table_3.column_name]...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rgbClr val="000099"/>
              </a:buClr>
              <a:buSzPts val="2220"/>
              <a:buNone/>
            </a:pPr>
            <a:r>
              <a:rPr lang="en-US" sz="2220" b="1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Join the Vendors and Invoices tables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SELECT invoice_number, vendor_name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FROM vendors v, invoices i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WHERE v.vendor_id = i.vendor_id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ORDER BY invoice_number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7" name="Google Shape;267;p13" descr="See page 127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3828171"/>
            <a:ext cx="6876884" cy="135342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 txBox="1">
            <a:spLocks noGrp="1"/>
          </p:cNvSpPr>
          <p:nvPr>
            <p:ph type="body" idx="4"/>
          </p:nvPr>
        </p:nvSpPr>
        <p:spPr>
          <a:xfrm>
            <a:off x="812800" y="5257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(114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Join four tables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4" name="Google Shape;274;p14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vendor_name, invoice_number, invoice_date,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line_item_amount, account_description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 vendors v, invoices i, invoice_line_items li, 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general_ledger_accounts gl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WHERE v.vendor_id = i.vendor_id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AND i.invoice_id = li.invoice_id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AND li.account_number = gl.account_number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AND invoice_total - payment_total - credit_total &gt; 0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vendor_name, line_item_amount DESC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5" name="Google Shape;275;p14" descr="See page 127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7705" y="3319463"/>
            <a:ext cx="6505389" cy="1633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4"/>
          <p:cNvSpPr txBox="1">
            <a:spLocks noGrp="1"/>
          </p:cNvSpPr>
          <p:nvPr>
            <p:ph type="body" idx="4"/>
          </p:nvPr>
        </p:nvSpPr>
        <p:spPr>
          <a:xfrm>
            <a:off x="812800" y="5257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(11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Terms to know about inner joins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82" name="Google Shape;282;p15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7391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27432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Join condition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Inner 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Ad hoc relationship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Qualified column name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Table alias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Schema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Self-join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Explicit syntax (SQL-92)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Implicit syntax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title"/>
          </p:nvPr>
        </p:nvSpPr>
        <p:spPr>
          <a:xfrm>
            <a:off x="1168650" y="2527525"/>
            <a:ext cx="28248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Other Joins</a:t>
            </a:r>
            <a:endParaRPr sz="3600"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explicit syntax for an outer join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3" name="Google Shape;293;p17"/>
          <p:cNvSpPr txBox="1">
            <a:spLocks noGrp="1"/>
          </p:cNvSpPr>
          <p:nvPr>
            <p:ph type="body" idx="1"/>
          </p:nvPr>
        </p:nvSpPr>
        <p:spPr>
          <a:xfrm>
            <a:off x="838201" y="1066800"/>
            <a:ext cx="51562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select_list</a:t>
            </a:r>
            <a:endParaRPr sz="16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FROM table_1</a:t>
            </a:r>
            <a:endParaRPr dirty="0"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{LEFT|RIGHT} [OUTER] JOIN table_2</a:t>
            </a:r>
            <a:endParaRPr dirty="0"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    ON join_condition_1</a:t>
            </a:r>
            <a:endParaRPr dirty="0"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[{LEFT|RIGHT} [OUTER] JOIN table_3</a:t>
            </a:r>
            <a:endParaRPr dirty="0"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    ON join_condition_2]...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</a:pPr>
            <a:r>
              <a:rPr lang="en-US" sz="2400" b="1" dirty="0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What outer joins do</a:t>
            </a:r>
            <a:endParaRPr dirty="0"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100" b="1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Joins </a:t>
            </a:r>
            <a:r>
              <a:rPr lang="en-US" sz="2100" b="1" dirty="0" smtClean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type</a:t>
            </a:r>
            <a:r>
              <a:rPr lang="en-US" sz="2100" b="1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	</a:t>
            </a:r>
            <a:r>
              <a:rPr lang="en-US" sz="2100" b="1" dirty="0" smtClean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	unmatched </a:t>
            </a:r>
            <a:r>
              <a:rPr lang="en-US" sz="2100" b="1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rows from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751138" marR="0" lvl="0" indent="-240347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Left outer join	The first (left) table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743200" marR="0" lvl="0" indent="-2400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Right outer join	The second (right) table</a:t>
            </a:r>
            <a:endParaRPr sz="1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>
            <a:spLocks noGrp="1"/>
          </p:cNvSpPr>
          <p:nvPr>
            <p:ph type="title"/>
          </p:nvPr>
        </p:nvSpPr>
        <p:spPr>
          <a:xfrm>
            <a:off x="914400" y="440323"/>
            <a:ext cx="7391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left outer join of the Vendors and Invoices tables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99" name="Google Shape;299;p18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vendor_name, invoice_number, invoice_total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vendors LEFT JOIN invoices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ON vendors.vendor_id = invoices.vendor_id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vendor_name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0" name="Google Shape;300;p18" descr="See page 129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2496" y="2209800"/>
            <a:ext cx="7017104" cy="117053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8"/>
          <p:cNvSpPr txBox="1">
            <a:spLocks noGrp="1"/>
          </p:cNvSpPr>
          <p:nvPr>
            <p:ph type="body" idx="4"/>
          </p:nvPr>
        </p:nvSpPr>
        <p:spPr>
          <a:xfrm>
            <a:off x="762000" y="34290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(202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Departments table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07" name="Google Shape;307;p19" descr="See page 131 in book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06716" y="1143000"/>
            <a:ext cx="6730567" cy="112176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9"/>
          <p:cNvSpPr txBox="1">
            <a:spLocks noGrp="1"/>
          </p:cNvSpPr>
          <p:nvPr>
            <p:ph type="body" idx="2"/>
          </p:nvPr>
        </p:nvSpPr>
        <p:spPr>
          <a:xfrm>
            <a:off x="838200" y="2514600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Employees table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09" name="Google Shape;309;p19" descr="See page 131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3124199"/>
            <a:ext cx="6718083" cy="1845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Objectives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0" name="Google Shape;180;p2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4795982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100" b="1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Applied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AutoNum type="arabicPeriod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Use the explicit syntax to code an inner join that returns data from a single table or multiple tables.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AutoNum type="arabicPeriod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Use the explicit syntax to code an outer join.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AutoNum type="arabicPeriod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Code a union that combines data from a single table or multiple tables.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Projects table 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15" name="Google Shape;315;p20" descr="See page 131 in book. 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8632" y="1143000"/>
            <a:ext cx="6553768" cy="163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left outer join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21" name="Google Shape;321;p21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department_name, d.department_number, last_name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departments d 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LEFT JOIN employees e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ON d.department_number = e.department_number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department_name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2" name="Google Shape;322;p21" descr="See page 133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55185" y="2438400"/>
            <a:ext cx="6822015" cy="171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1"/>
          <p:cNvSpPr txBox="1">
            <a:spLocks noGrp="1"/>
          </p:cNvSpPr>
          <p:nvPr>
            <p:ph type="body" idx="4"/>
          </p:nvPr>
        </p:nvSpPr>
        <p:spPr>
          <a:xfrm>
            <a:off x="812800" y="41910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(8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right outer join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29" name="Google Shape;329;p22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department_name, e.department_number, last_name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departments d 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RIGHT JOIN employees e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ON d.department_number = e.department_number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department_name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0" name="Google Shape;330;p22" descr="See page 132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21660" y="2438400"/>
            <a:ext cx="6779340" cy="18960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 txBox="1">
            <a:spLocks noGrp="1"/>
          </p:cNvSpPr>
          <p:nvPr>
            <p:ph type="body" idx="4"/>
          </p:nvPr>
        </p:nvSpPr>
        <p:spPr>
          <a:xfrm>
            <a:off x="762000" y="4419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(9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Join three tables using left outer joins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37" name="Google Shape;337;p23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department_name, last_name, project_number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departments d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LEFT JOIN employees e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ON d.department_number = e.department_number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LEFT JOIN projects p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ON e.employee_id = p.employee_id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department_name, last_name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8" name="Google Shape;338;p23" descr="See page 133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26749" y="2895600"/>
            <a:ext cx="6545651" cy="163353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3"/>
          <p:cNvSpPr txBox="1">
            <a:spLocks noGrp="1"/>
          </p:cNvSpPr>
          <p:nvPr>
            <p:ph type="body" idx="4"/>
          </p:nvPr>
        </p:nvSpPr>
        <p:spPr>
          <a:xfrm>
            <a:off x="812800" y="45720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(8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Combine an outer and an inner join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45" name="Google Shape;345;p24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department_name, last_name, project_number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departments d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JOIN employees e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ON d.department_number = e.department_number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LEFT JOIN projects p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ON e.employee_id = p.employee_id</a:t>
            </a:r>
            <a:b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department_name, last_name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346" name="Google Shape;346;p24" descr="See page 133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58226" y="2935089"/>
            <a:ext cx="6895174" cy="156071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4"/>
          <p:cNvSpPr txBox="1">
            <a:spLocks noGrp="1"/>
          </p:cNvSpPr>
          <p:nvPr>
            <p:ph type="body" idx="4"/>
          </p:nvPr>
        </p:nvSpPr>
        <p:spPr>
          <a:xfrm>
            <a:off x="812800" y="45720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(7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syntax for a join that uses the USING keyword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53" name="Google Shape;353;p25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40" b="1" dirty="0" err="1">
                <a:latin typeface="Courier New"/>
                <a:ea typeface="Courier New"/>
                <a:cs typeface="Courier New"/>
                <a:sym typeface="Courier New"/>
              </a:rPr>
              <a:t>select_list</a:t>
            </a:r>
            <a:endParaRPr sz="124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FROM table_1</a:t>
            </a:r>
            <a:endParaRPr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    [{LEFT|RIGHT} [OUTER]] JOIN table_2 </a:t>
            </a:r>
            <a:endParaRPr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        USING (join_column_1[, join_column_2]...)</a:t>
            </a:r>
            <a:endParaRPr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   [[{LEFT|RIGHT} [OUTER]] JOIN table_3 </a:t>
            </a:r>
            <a:endParaRPr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        USING (join_column_1[, join_column_2]...)]...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Clr>
                <a:srgbClr val="000099"/>
              </a:buClr>
              <a:buSzPts val="1860"/>
              <a:buNone/>
            </a:pPr>
            <a:r>
              <a:rPr lang="en-US" sz="2100" b="1" dirty="0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Use the USING keyword to join two tables</a:t>
            </a:r>
            <a:endParaRPr sz="2100" dirty="0"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7345" marR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40" b="1" dirty="0" err="1">
                <a:latin typeface="Courier New"/>
                <a:ea typeface="Courier New"/>
                <a:cs typeface="Courier New"/>
                <a:sym typeface="Courier New"/>
              </a:rPr>
              <a:t>invoice_number</a:t>
            </a: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40" b="1" dirty="0" err="1">
                <a:latin typeface="Courier New"/>
                <a:ea typeface="Courier New"/>
                <a:cs typeface="Courier New"/>
                <a:sym typeface="Courier New"/>
              </a:rPr>
              <a:t>vendor_name</a:t>
            </a:r>
            <a:endParaRPr sz="124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FROM vendors </a:t>
            </a:r>
            <a:endParaRPr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    JOIN invoices USING (</a:t>
            </a:r>
            <a:r>
              <a:rPr lang="en-US" sz="1240" b="1" dirty="0" err="1">
                <a:latin typeface="Courier New"/>
                <a:ea typeface="Courier New"/>
                <a:cs typeface="Courier New"/>
                <a:sym typeface="Courier New"/>
              </a:rPr>
              <a:t>vendor_id</a:t>
            </a: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 dirty="0">
                <a:latin typeface="Courier New"/>
                <a:ea typeface="Courier New"/>
                <a:cs typeface="Courier New"/>
                <a:sym typeface="Courier New"/>
              </a:rPr>
              <a:t>ORDER BY </a:t>
            </a:r>
            <a:r>
              <a:rPr lang="en-US" sz="1240" b="1" dirty="0" err="1">
                <a:latin typeface="Courier New"/>
                <a:ea typeface="Courier New"/>
                <a:cs typeface="Courier New"/>
                <a:sym typeface="Courier New"/>
              </a:rPr>
              <a:t>invoice_number</a:t>
            </a:r>
            <a:endParaRPr sz="124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550"/>
              <a:buNone/>
            </a:pPr>
            <a:endParaRPr sz="1550" dirty="0"/>
          </a:p>
        </p:txBody>
      </p:sp>
      <p:pic>
        <p:nvPicPr>
          <p:cNvPr id="354" name="Google Shape;354;p25" descr="See page 135 in book. 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4343400"/>
            <a:ext cx="5943600" cy="116949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5"/>
          <p:cNvSpPr txBox="1">
            <a:spLocks noGrp="1"/>
          </p:cNvSpPr>
          <p:nvPr>
            <p:ph type="body" idx="4"/>
          </p:nvPr>
        </p:nvSpPr>
        <p:spPr>
          <a:xfrm>
            <a:off x="812800" y="5638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(114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Use the USING keyword to join three tables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61" name="Google Shape;361;p26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department_name, last_name, project_number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departments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JOIN employees USING (department_number)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LEFT JOIN projects USING (employee_id)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department_name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2" name="Google Shape;362;p26" descr="See page 135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58226" y="2438400"/>
            <a:ext cx="6895174" cy="151803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6"/>
          <p:cNvSpPr txBox="1">
            <a:spLocks noGrp="1"/>
          </p:cNvSpPr>
          <p:nvPr>
            <p:ph type="body" idx="4"/>
          </p:nvPr>
        </p:nvSpPr>
        <p:spPr>
          <a:xfrm>
            <a:off x="762000" y="4038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(7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syntax for a join </a:t>
            </a:r>
            <a:b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that uses the NATURAL keyword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69" name="Google Shape;369;p27"/>
          <p:cNvSpPr txBox="1">
            <a:spLocks noGrp="1"/>
          </p:cNvSpPr>
          <p:nvPr>
            <p:ph type="body" idx="1"/>
          </p:nvPr>
        </p:nvSpPr>
        <p:spPr>
          <a:xfrm>
            <a:off x="812800" y="1447800"/>
            <a:ext cx="7391400" cy="17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>
                <a:latin typeface="Courier New"/>
                <a:ea typeface="Courier New"/>
                <a:cs typeface="Courier New"/>
                <a:sym typeface="Courier New"/>
              </a:rPr>
              <a:t>SELECT select_list</a:t>
            </a:r>
            <a:endParaRPr sz="124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>
                <a:latin typeface="Courier New"/>
                <a:ea typeface="Courier New"/>
                <a:cs typeface="Courier New"/>
                <a:sym typeface="Courier New"/>
              </a:rPr>
              <a:t>FROM table_1 </a:t>
            </a:r>
            <a:endParaRPr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>
                <a:latin typeface="Courier New"/>
                <a:ea typeface="Courier New"/>
                <a:cs typeface="Courier New"/>
                <a:sym typeface="Courier New"/>
              </a:rPr>
              <a:t>     NATURAL JOIN table_2 </a:t>
            </a:r>
            <a:endParaRPr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>
                <a:latin typeface="Courier New"/>
                <a:ea typeface="Courier New"/>
                <a:cs typeface="Courier New"/>
                <a:sym typeface="Courier New"/>
              </a:rPr>
              <a:t>    [NATURAL JOIN table_3]...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Clr>
                <a:srgbClr val="000099"/>
              </a:buClr>
              <a:buSzPts val="1860"/>
              <a:buNone/>
            </a:pPr>
            <a:r>
              <a:rPr lang="en-US" sz="2400" b="1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Use the NATURAL keyword to join tables</a:t>
            </a:r>
            <a:endParaRPr sz="2400"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7345" marR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>
                <a:latin typeface="Courier New"/>
                <a:ea typeface="Courier New"/>
                <a:cs typeface="Courier New"/>
                <a:sym typeface="Courier New"/>
              </a:rPr>
              <a:t>SELECT invoice_number, vendor_name</a:t>
            </a:r>
            <a:endParaRPr sz="124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>
                <a:latin typeface="Courier New"/>
                <a:ea typeface="Courier New"/>
                <a:cs typeface="Courier New"/>
                <a:sym typeface="Courier New"/>
              </a:rPr>
              <a:t>FROM vendors </a:t>
            </a:r>
            <a:endParaRPr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>
                <a:latin typeface="Courier New"/>
                <a:ea typeface="Courier New"/>
                <a:cs typeface="Courier New"/>
                <a:sym typeface="Courier New"/>
              </a:rPr>
              <a:t>    NATURAL JOIN invoices</a:t>
            </a:r>
            <a:endParaRPr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-US" sz="1240" b="1">
                <a:latin typeface="Courier New"/>
                <a:ea typeface="Courier New"/>
                <a:cs typeface="Courier New"/>
                <a:sym typeface="Courier New"/>
              </a:rPr>
              <a:t>ORDER BY invoice_number</a:t>
            </a:r>
            <a:endParaRPr sz="124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0" name="Google Shape;370;p27" descr="See page 137 in book. 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77682" y="3468661"/>
            <a:ext cx="6785436" cy="133514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 txBox="1">
            <a:spLocks noGrp="1"/>
          </p:cNvSpPr>
          <p:nvPr>
            <p:ph type="body" idx="4"/>
          </p:nvPr>
        </p:nvSpPr>
        <p:spPr>
          <a:xfrm>
            <a:off x="812800" y="55626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(114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Use the NATURAL keyword in a statement </a:t>
            </a:r>
            <a:b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that joins three tables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77" name="Google Shape;377;p28"/>
          <p:cNvSpPr txBox="1">
            <a:spLocks noGrp="1"/>
          </p:cNvSpPr>
          <p:nvPr>
            <p:ph type="body" idx="1"/>
          </p:nvPr>
        </p:nvSpPr>
        <p:spPr>
          <a:xfrm>
            <a:off x="812800" y="1255186"/>
            <a:ext cx="7391400" cy="198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department_name AS dept_name, last_name, project_number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departments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NATURAL JOIN employees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LEFT JOIN projects USING (employee_id)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department_name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8" name="Google Shape;378;p28" descr="See page 137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895600"/>
            <a:ext cx="6937849" cy="156071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>
            <a:spLocks noGrp="1"/>
          </p:cNvSpPr>
          <p:nvPr>
            <p:ph type="body" idx="4"/>
          </p:nvPr>
        </p:nvSpPr>
        <p:spPr>
          <a:xfrm>
            <a:off x="812800" y="4495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(7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explicit syntax for a cross join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85" name="Google Shape;385;p29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select_list</a:t>
            </a:r>
            <a:b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table_1 CROSS JOIN table_2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</a:pPr>
            <a:r>
              <a:rPr lang="en-US" sz="2400" b="1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cross join that uses the explicit syntax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departments.department_number, department_name,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employee_id, last_name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departments CROSS JOIN employees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departments.department_number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6" name="Google Shape;386;p29" descr="See page 139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3352800"/>
            <a:ext cx="6724471" cy="113395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9"/>
          <p:cNvSpPr txBox="1">
            <a:spLocks noGrp="1"/>
          </p:cNvSpPr>
          <p:nvPr>
            <p:ph type="body" idx="4"/>
          </p:nvPr>
        </p:nvSpPr>
        <p:spPr>
          <a:xfrm>
            <a:off x="812800" y="4495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(45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Objectives (continued)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6" name="Google Shape;186;p3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5100782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100" b="1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Knowledge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AutoNum type="arabicPeriod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Explain when column names need to be qualified.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AutoNum type="arabicPeriod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Describe the proper use of a table alias.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AutoNum type="arabicPeriod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Describe the differences between an inner join, a left outer join, a right outer join, a full outer join, and a cross join.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AutoNum type="arabicPeriod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Describe how to combine inner and outer joins.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AutoNum type="arabicPeriod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Describe the use of the implicit syntax for coding joins.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AutoNum type="arabicPeriod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Describe the use of the USING and NATURAL keywords for coding joins.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implicit syntax for a cross join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3" name="Google Shape;393;p30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218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select_list</a:t>
            </a:r>
            <a:b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table_1, table_2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</a:pPr>
            <a:r>
              <a:rPr lang="en-US" sz="2400" b="1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cross join that uses the implicit syntax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departments.department_number, department_name,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employee_id, last_name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departments, employees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departments.department_number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4" name="Google Shape;394;p30" descr="See page 139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58226" y="3352800"/>
            <a:ext cx="6818974" cy="115156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>
            <a:spLocks noGrp="1"/>
          </p:cNvSpPr>
          <p:nvPr>
            <p:ph type="body" idx="4"/>
          </p:nvPr>
        </p:nvSpPr>
        <p:spPr>
          <a:xfrm>
            <a:off x="812800" y="45720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(45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Terms to know about other types of joins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01" name="Google Shape;401;p31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7391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27432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Outer 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Left outer 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Right outer 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Equijoin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Natural 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Cross 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Cartesian product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1202350" y="2881375"/>
            <a:ext cx="18813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Unions</a:t>
            </a:r>
            <a:endParaRPr sz="3600"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syntax for a union operation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2" name="Google Shape;412;p33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478674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SELECT_statement_1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UNION [ALL]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SELECT_statement_2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[UNION [ALL]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SELECT_statement_3]...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[ORDER BY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order_by_list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</a:pPr>
            <a:r>
              <a:rPr lang="en-US" sz="2400" b="1" dirty="0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Rules for a union</a:t>
            </a:r>
            <a:endParaRPr dirty="0"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4488" lvl="0" indent="-34448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Each result set must return the same number of columns.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4488" lvl="0" indent="-34448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100" b="1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•</a:t>
            </a: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	The corresponding columns in each result set must have compatible   data types.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4488" lvl="0" indent="-34448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100" b="1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•</a:t>
            </a: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	The column names in the final result set are taken from the first SELECT clause.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union that combines result sets </a:t>
            </a:r>
            <a:b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from two different tables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18" name="Google Shape;418;p34"/>
          <p:cNvSpPr txBox="1">
            <a:spLocks noGrp="1"/>
          </p:cNvSpPr>
          <p:nvPr>
            <p:ph type="body" idx="1"/>
          </p:nvPr>
        </p:nvSpPr>
        <p:spPr>
          <a:xfrm>
            <a:off x="812800" y="1447800"/>
            <a:ext cx="7391400" cy="17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en-US" sz="1665" b="1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SELECT 'Active' AS source, invoice_number,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        invoice_date, invoice_total</a:t>
            </a:r>
            <a:endParaRPr sz="1295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    FROM active_invoices</a:t>
            </a:r>
            <a:endParaRPr sz="1295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    WHERE invoice_date &gt;= '2018-06-01'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    SELECT 'Paid' AS source, invoice_number,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        invoice_date, invoice_total</a:t>
            </a:r>
            <a:endParaRPr sz="1295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    FROM paid_invoices</a:t>
            </a:r>
            <a:endParaRPr sz="1295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    WHERE invoice_date &gt;= '2018-06-01'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r>
              <a:rPr lang="en-US" sz="1295" b="1">
                <a:latin typeface="Courier New"/>
                <a:ea typeface="Courier New"/>
                <a:cs typeface="Courier New"/>
                <a:sym typeface="Courier New"/>
              </a:rPr>
              <a:t>ORDER BY invoice_total DESC</a:t>
            </a:r>
            <a:endParaRPr sz="1295"/>
          </a:p>
        </p:txBody>
      </p:sp>
      <p:pic>
        <p:nvPicPr>
          <p:cNvPr id="419" name="Google Shape;419;p34" descr="See page 141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09470" y="3810000"/>
            <a:ext cx="5872330" cy="163353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4"/>
          <p:cNvSpPr txBox="1">
            <a:spLocks noGrp="1"/>
          </p:cNvSpPr>
          <p:nvPr>
            <p:ph type="body" idx="4"/>
          </p:nvPr>
        </p:nvSpPr>
        <p:spPr>
          <a:xfrm>
            <a:off x="812800" y="54864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(22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Calibri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union that combines result sets </a:t>
            </a:r>
            <a:b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from a single table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26" name="Google Shape;426;p35"/>
          <p:cNvSpPr txBox="1">
            <a:spLocks noGrp="1"/>
          </p:cNvSpPr>
          <p:nvPr>
            <p:ph type="body" idx="1"/>
          </p:nvPr>
        </p:nvSpPr>
        <p:spPr>
          <a:xfrm>
            <a:off x="812800" y="1447800"/>
            <a:ext cx="7493000" cy="17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SELECT 'Active' AS source, invoice_number,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    invoice_date, invoice_total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FROM invoices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WHERE invoice_total - payment_total - credit_total &gt; 0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SELECT 'Paid' AS source, invoice_number,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    invoice_date, invoice_total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FROM invoices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WHERE invoice_total - payment_total - credit_total &lt;= 0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ORDER BY invoice_total DESC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95"/>
              <a:buNone/>
            </a:pPr>
            <a:endParaRPr sz="1295"/>
          </a:p>
        </p:txBody>
      </p:sp>
      <p:pic>
        <p:nvPicPr>
          <p:cNvPr id="427" name="Google Shape;427;p35" descr="See page 143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8192" y="4038600"/>
            <a:ext cx="6834208" cy="133514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5"/>
          <p:cNvSpPr txBox="1">
            <a:spLocks noGrp="1"/>
          </p:cNvSpPr>
          <p:nvPr>
            <p:ph type="body" idx="4"/>
          </p:nvPr>
        </p:nvSpPr>
        <p:spPr>
          <a:xfrm>
            <a:off x="812800" y="54102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(114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union that combines result sets </a:t>
            </a:r>
            <a:b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from the same two tables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34" name="Google Shape;434;p36"/>
          <p:cNvSpPr txBox="1">
            <a:spLocks noGrp="1"/>
          </p:cNvSpPr>
          <p:nvPr>
            <p:ph type="body" idx="1"/>
          </p:nvPr>
        </p:nvSpPr>
        <p:spPr>
          <a:xfrm>
            <a:off x="838200" y="1447800"/>
            <a:ext cx="7391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invoice_number, vendor_name,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'33% Payment' AS payment_type,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invoice_total AS total,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invoice_total * 0.333 AS payment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FROM invoices JOIN vendors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ON invoices.vendor_id = vendors.vendor_id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WHERE invoice_total &gt; 10000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SELECT invoice_number, vendor_name,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'50% Payment' AS payment_type,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invoice_total AS total,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invoice_total * 0.5 AS payment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FROM invoices JOIN vendors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ON invoices.vendor_id = vendors.vendor_id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WHERE invoice_total BETWEEN 500 AND 10000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>
            <a:spLocks noGrp="1"/>
          </p:cNvSpPr>
          <p:nvPr>
            <p:ph type="title"/>
          </p:nvPr>
        </p:nvSpPr>
        <p:spPr>
          <a:xfrm>
            <a:off x="914400" y="688562"/>
            <a:ext cx="73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union that combines result sets </a:t>
            </a:r>
            <a:b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from the same two tables (continued)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40" name="Google Shape;440;p37"/>
          <p:cNvSpPr txBox="1">
            <a:spLocks noGrp="1"/>
          </p:cNvSpPr>
          <p:nvPr>
            <p:ph type="body" idx="1"/>
          </p:nvPr>
        </p:nvSpPr>
        <p:spPr>
          <a:xfrm>
            <a:off x="812800" y="1447800"/>
            <a:ext cx="7391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SELECT invoice_number, vendor_name,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    'Full amount' AS payment_type,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    invoice_total AS total,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    invoice_total AS payment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FROM invoices JOIN vendors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    ON invoices.vendor_id = vendors.vendor_id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    WHERE invoice_total &lt; 500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lang="en-US" sz="1480" b="1">
                <a:latin typeface="Courier New"/>
                <a:ea typeface="Courier New"/>
                <a:cs typeface="Courier New"/>
                <a:sym typeface="Courier New"/>
              </a:rPr>
              <a:t>ORDER BY payment_type, vendor_name, invoice_number</a:t>
            </a:r>
            <a:endParaRPr sz="148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7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endParaRPr sz="1850"/>
          </a:p>
        </p:txBody>
      </p:sp>
      <p:pic>
        <p:nvPicPr>
          <p:cNvPr id="441" name="Google Shape;441;p37" descr="See page 143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6124" y="3334538"/>
            <a:ext cx="7108552" cy="160338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>
            <a:spLocks noGrp="1"/>
          </p:cNvSpPr>
          <p:nvPr>
            <p:ph type="body" idx="4"/>
          </p:nvPr>
        </p:nvSpPr>
        <p:spPr>
          <a:xfrm>
            <a:off x="812800" y="54864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(114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union that simulates a full outer join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5516418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department_name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dept_name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d.department_number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d_dept_no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e.department_number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e_dept_no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lang="en-US" sz="1600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600" b="1" dirty="0" err="1" smtClean="0">
                <a:latin typeface="Courier New"/>
                <a:ea typeface="Courier New"/>
                <a:cs typeface="Courier New"/>
                <a:sym typeface="Courier New"/>
              </a:rPr>
              <a:t>last_name</a:t>
            </a:r>
            <a:endParaRPr sz="16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departments d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LEFT 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JOIN employees e 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600" b="1" dirty="0" err="1" smtClean="0">
                <a:latin typeface="Courier New"/>
                <a:ea typeface="Courier New"/>
                <a:cs typeface="Courier New"/>
                <a:sym typeface="Courier New"/>
              </a:rPr>
              <a:t>d.department_number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e.department_number</a:t>
            </a:r>
            <a:endParaRPr sz="16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sz="1600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sz="1600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department_name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dept_name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1" dirty="0" err="1" smtClean="0">
                <a:latin typeface="Courier New"/>
                <a:ea typeface="Courier New"/>
                <a:cs typeface="Courier New"/>
                <a:sym typeface="Courier New"/>
              </a:rPr>
              <a:t>d.department_number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d_dept_no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600" b="1" dirty="0" err="1" smtClean="0">
                <a:latin typeface="Courier New"/>
                <a:ea typeface="Courier New"/>
                <a:cs typeface="Courier New"/>
                <a:sym typeface="Courier New"/>
              </a:rPr>
              <a:t>e.department_number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e_dept_no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lang="en-US" sz="1600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 b="1" dirty="0" err="1" smtClean="0">
                <a:latin typeface="Courier New"/>
                <a:ea typeface="Courier New"/>
                <a:cs typeface="Courier New"/>
                <a:sym typeface="Courier New"/>
              </a:rPr>
              <a:t>last_name</a:t>
            </a:r>
            <a:endParaRPr sz="16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departments d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RIGHT 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JOIN employees e 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ON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d.department_number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e.department_number</a:t>
            </a:r>
            <a:endParaRPr sz="16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US" sz="1600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 dirty="0" smtClean="0">
                <a:latin typeface="Courier New"/>
                <a:ea typeface="Courier New"/>
                <a:cs typeface="Courier New"/>
                <a:sym typeface="Courier New"/>
              </a:rPr>
              <a:t>ORDER </a:t>
            </a:r>
            <a:r>
              <a:rPr lang="en-US" sz="1600" b="1" dirty="0"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-US" sz="1600" b="1" dirty="0" err="1">
                <a:latin typeface="Courier New"/>
                <a:ea typeface="Courier New"/>
                <a:cs typeface="Courier New"/>
                <a:sym typeface="Courier New"/>
              </a:rPr>
              <a:t>dept_name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>
            <a:spLocks noGrp="1"/>
          </p:cNvSpPr>
          <p:nvPr>
            <p:ph type="title"/>
          </p:nvPr>
        </p:nvSpPr>
        <p:spPr>
          <a:xfrm>
            <a:off x="914400" y="404400"/>
            <a:ext cx="7544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 union that simulates a full outer join (result set)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454" name="Google Shape;454;p39" descr="See page 145 in book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6391" y="1143000"/>
            <a:ext cx="6657409" cy="201795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9"/>
          <p:cNvSpPr txBox="1">
            <a:spLocks noGrp="1"/>
          </p:cNvSpPr>
          <p:nvPr>
            <p:ph type="body" idx="3"/>
          </p:nvPr>
        </p:nvSpPr>
        <p:spPr>
          <a:xfrm>
            <a:off x="838200" y="3200400"/>
            <a:ext cx="7391400" cy="175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(10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explicit syntax for an inner join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2" name="Google Shape;192;p4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400" b="1" dirty="0" err="1">
                <a:latin typeface="Courier New"/>
                <a:ea typeface="Courier New"/>
                <a:cs typeface="Courier New"/>
                <a:sym typeface="Courier New"/>
              </a:rPr>
              <a:t>select_list</a:t>
            </a:r>
            <a:endParaRPr sz="1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latin typeface="Courier New"/>
                <a:ea typeface="Courier New"/>
                <a:cs typeface="Courier New"/>
                <a:sym typeface="Courier New"/>
              </a:rPr>
              <a:t>FROM table_1</a:t>
            </a:r>
            <a:endParaRPr dirty="0"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latin typeface="Courier New"/>
                <a:ea typeface="Courier New"/>
                <a:cs typeface="Courier New"/>
                <a:sym typeface="Courier New"/>
              </a:rPr>
              <a:t>    [INNER] JOIN table_2</a:t>
            </a:r>
            <a:endParaRPr dirty="0"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latin typeface="Courier New"/>
                <a:ea typeface="Courier New"/>
                <a:cs typeface="Courier New"/>
                <a:sym typeface="Courier New"/>
              </a:rPr>
              <a:t>        ON join_condition_1</a:t>
            </a:r>
            <a:endParaRPr dirty="0"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latin typeface="Courier New"/>
                <a:ea typeface="Courier New"/>
                <a:cs typeface="Courier New"/>
                <a:sym typeface="Courier New"/>
              </a:rPr>
              <a:t>   [[INNER] JOIN table_3</a:t>
            </a:r>
            <a:endParaRPr dirty="0"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 dirty="0">
                <a:latin typeface="Courier New"/>
                <a:ea typeface="Courier New"/>
                <a:cs typeface="Courier New"/>
                <a:sym typeface="Courier New"/>
              </a:rPr>
              <a:t>        ON join_condition_2]...</a:t>
            </a:r>
            <a:endParaRPr dirty="0"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2"/>
          </p:nvPr>
        </p:nvSpPr>
        <p:spPr>
          <a:xfrm>
            <a:off x="812800" y="2438400"/>
            <a:ext cx="7391400" cy="15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</a:pPr>
            <a:r>
              <a:rPr lang="en-US" dirty="0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An inner join of the Vendors and Invoices tables</a:t>
            </a:r>
            <a:endParaRPr dirty="0"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4488" lvl="0" indent="0" algn="l" rtl="0">
              <a:lnSpc>
                <a:spcPct val="8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invoice_number</a:t>
            </a: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vendor_name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4488" lvl="0" indent="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vendors INNER JOIN invoices</a:t>
            </a:r>
            <a:endParaRPr dirty="0"/>
          </a:p>
          <a:p>
            <a:pPr marL="344488" lvl="0" indent="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1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vendors.vendor_id</a:t>
            </a: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invoices.vendor_id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4488" lvl="0" indent="0" algn="l" rtl="0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 BY </a:t>
            </a:r>
            <a:r>
              <a:rPr lang="en-US" sz="1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invoice_number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" descr="See page 115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02068" y="3477806"/>
            <a:ext cx="6736664" cy="13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>
            <a:spLocks noGrp="1"/>
          </p:cNvSpPr>
          <p:nvPr>
            <p:ph type="body" idx="4"/>
          </p:nvPr>
        </p:nvSpPr>
        <p:spPr>
          <a:xfrm>
            <a:off x="762000" y="53340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(114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  <p:bldP spid="19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0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Terms to know about unions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461" name="Google Shape;461;p40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7391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27432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Union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342900" marR="274320" lvl="0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25252"/>
              </a:buClr>
              <a:buSzPts val="2100"/>
              <a:buFont typeface="Rockwell"/>
              <a:buChar char="∙"/>
            </a:pPr>
            <a:r>
              <a:rPr lang="en-US" sz="2100" dirty="0">
                <a:solidFill>
                  <a:srgbClr val="525252"/>
                </a:solidFill>
                <a:latin typeface="Rockwell"/>
                <a:ea typeface="Rockwell"/>
                <a:cs typeface="Rockwell"/>
                <a:sym typeface="Rockwell"/>
              </a:rPr>
              <a:t>Full outer join</a:t>
            </a:r>
            <a:endParaRPr sz="2100" dirty="0">
              <a:solidFill>
                <a:srgbClr val="52525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syntax for an inner join that uses table aliases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838200" y="1066800"/>
            <a:ext cx="7391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select_list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table_1 a1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[INNER] JOIN table_2 a2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ON a1.column_name operator a2.column_name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[[INNER] JOIN table_3 a3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    ON a2.column_name operator a3.column_name]...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An inner join with aliases for all tables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7" name="Google Shape;207;p6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invoice_number, vendor_name, invoice_due_date,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invoice_total - payment_total - credit_total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AS balance_due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vendors v JOIN invoices i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ON v.vendor_id = i.vendor_id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WHERE invoice_total - payment_total - credit_total &gt; 0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invoice_due_date DESC</a:t>
            </a:r>
            <a:endParaRPr/>
          </a:p>
        </p:txBody>
      </p:sp>
      <p:pic>
        <p:nvPicPr>
          <p:cNvPr id="208" name="Google Shape;208;p6" descr="See page 117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895600"/>
            <a:ext cx="7009524" cy="100761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>
            <a:spLocks noGrp="1"/>
          </p:cNvSpPr>
          <p:nvPr>
            <p:ph type="body" idx="4"/>
          </p:nvPr>
        </p:nvSpPr>
        <p:spPr>
          <a:xfrm>
            <a:off x="762000" y="39624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(11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An inner join with an alias for only one table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812800" y="1062758"/>
            <a:ext cx="7391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SELECT invoice_number, line_item_amount,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line_item_description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FROM invoices JOIN invoice_line_items line_items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    ON invoices.invoice_id = line_items.invoice_id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WHERE account_number = 540</a:t>
            </a:r>
            <a:endParaRPr/>
          </a:p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b="1">
                <a:latin typeface="Courier New"/>
                <a:ea typeface="Courier New"/>
                <a:cs typeface="Courier New"/>
                <a:sym typeface="Courier New"/>
              </a:rPr>
              <a:t>ORDER BY invoice_date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6" name="Google Shape;216;p7" descr="See page 117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667000"/>
            <a:ext cx="6962235" cy="99983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 txBox="1">
            <a:spLocks noGrp="1"/>
          </p:cNvSpPr>
          <p:nvPr>
            <p:ph type="body" idx="4"/>
          </p:nvPr>
        </p:nvSpPr>
        <p:spPr>
          <a:xfrm>
            <a:off x="812800" y="3733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(6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914400" y="476494"/>
            <a:ext cx="7315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syntax of a table name that’s qualified </a:t>
            </a:r>
            <a:b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with a database name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3" name="Google Shape;223;p8"/>
          <p:cNvSpPr txBox="1">
            <a:spLocks noGrp="1"/>
          </p:cNvSpPr>
          <p:nvPr>
            <p:ph type="body" idx="1"/>
          </p:nvPr>
        </p:nvSpPr>
        <p:spPr>
          <a:xfrm>
            <a:off x="812800" y="1295400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 b="1">
                <a:latin typeface="Courier New"/>
                <a:ea typeface="Courier New"/>
                <a:cs typeface="Courier New"/>
                <a:sym typeface="Courier New"/>
              </a:rPr>
              <a:t>database_name.table_name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8"/>
          <p:cNvSpPr txBox="1">
            <a:spLocks noGrp="1"/>
          </p:cNvSpPr>
          <p:nvPr>
            <p:ph type="body" idx="2"/>
          </p:nvPr>
        </p:nvSpPr>
        <p:spPr>
          <a:xfrm>
            <a:off x="812800" y="1676400"/>
            <a:ext cx="7391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600"/>
              <a:buNone/>
            </a:pPr>
            <a:r>
              <a:rPr lang="en-US" sz="21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 join to a table in another database</a:t>
            </a:r>
            <a:endParaRPr sz="2100" dirty="0">
              <a:solidFill>
                <a:schemeClr val="accent4"/>
              </a:solidFill>
            </a:endParaRPr>
          </a:p>
          <a:p>
            <a:pPr marL="347345" marR="0" lvl="0" indent="0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"/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vendor_name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customer_last_name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customer_first_name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vendor_state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AS state,</a:t>
            </a:r>
            <a:endParaRPr sz="2000"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vendor_city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AS city</a:t>
            </a:r>
            <a:endParaRPr sz="2000"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vendors v</a:t>
            </a:r>
            <a:endParaRPr sz="2000"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JOIN </a:t>
            </a:r>
            <a:r>
              <a:rPr lang="en-US" sz="2000" dirty="0" err="1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om.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customers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</a:t>
            </a:r>
            <a:endParaRPr sz="2000" dirty="0"/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v.vendor_zip_code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20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c.customer_zip</a:t>
            </a:r>
            <a:endParaRPr sz="20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7345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None/>
            </a:pP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ORDER BY state, city</a:t>
            </a:r>
            <a:endParaRPr sz="2000" dirty="0"/>
          </a:p>
          <a:p>
            <a:pPr marL="0" lvl="0" indent="0" algn="l" rtl="0">
              <a:lnSpc>
                <a:spcPct val="70000"/>
              </a:lnSpc>
              <a:spcBef>
                <a:spcPts val="2100"/>
              </a:spcBef>
              <a:spcAft>
                <a:spcPts val="0"/>
              </a:spcAft>
              <a:buClr>
                <a:srgbClr val="000099"/>
              </a:buClr>
              <a:buSzPts val="600"/>
              <a:buNone/>
            </a:pPr>
            <a:endParaRPr sz="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8" descr="See page 119 in book."/>
          <p:cNvPicPr preferRelativeResize="0">
            <a:picLocks noGrp="1"/>
          </p:cNvPicPr>
          <p:nvPr>
            <p:ph type="body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3733800"/>
            <a:ext cx="5127600" cy="18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8"/>
          <p:cNvSpPr txBox="1">
            <a:spLocks noGrp="1"/>
          </p:cNvSpPr>
          <p:nvPr>
            <p:ph type="body" idx="4"/>
          </p:nvPr>
        </p:nvSpPr>
        <p:spPr>
          <a:xfrm>
            <a:off x="812800" y="5638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(37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Customers table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2" name="Google Shape;232;p9"/>
          <p:cNvSpPr txBox="1">
            <a:spLocks noGrp="1"/>
          </p:cNvSpPr>
          <p:nvPr>
            <p:ph type="body" idx="1"/>
          </p:nvPr>
        </p:nvSpPr>
        <p:spPr>
          <a:xfrm>
            <a:off x="812800" y="3048000"/>
            <a:ext cx="7391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None/>
            </a:pPr>
            <a:r>
              <a:rPr lang="en-US">
                <a:solidFill>
                  <a:schemeClr val="accent4"/>
                </a:solidFill>
                <a:latin typeface="Rockwell"/>
                <a:ea typeface="Rockwell"/>
                <a:cs typeface="Rockwell"/>
                <a:sym typeface="Rockwell"/>
              </a:rPr>
              <a:t>The Employees table</a:t>
            </a:r>
            <a:endParaRPr>
              <a:solidFill>
                <a:schemeClr val="accent4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33" name="Google Shape;233;p9" descr="See page 121 in book.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5564" y="3617860"/>
            <a:ext cx="6847896" cy="134743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9"/>
          <p:cNvSpPr txBox="1">
            <a:spLocks noGrp="1"/>
          </p:cNvSpPr>
          <p:nvPr>
            <p:ph type="body" idx="3"/>
          </p:nvPr>
        </p:nvSpPr>
        <p:spPr>
          <a:xfrm>
            <a:off x="812800" y="49530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(9 rows)</a:t>
            </a:r>
            <a:endParaRPr/>
          </a:p>
        </p:txBody>
      </p:sp>
      <p:pic>
        <p:nvPicPr>
          <p:cNvPr id="235" name="Google Shape;235;p9" descr="See page 121 in book.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081744" y="1094262"/>
            <a:ext cx="6828112" cy="151193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 txBox="1">
            <a:spLocks noGrp="1"/>
          </p:cNvSpPr>
          <p:nvPr>
            <p:ph type="body" idx="5"/>
          </p:nvPr>
        </p:nvSpPr>
        <p:spPr>
          <a:xfrm>
            <a:off x="838200" y="2590800"/>
            <a:ext cx="7391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734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 sz="16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(24 rows)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1542</Words>
  <Application>Microsoft Office PowerPoint</Application>
  <PresentationFormat>On-screen Show (4:3)</PresentationFormat>
  <Paragraphs>331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Courier New</vt:lpstr>
      <vt:lpstr>Courier</vt:lpstr>
      <vt:lpstr>Rockwell</vt:lpstr>
      <vt:lpstr>Arial</vt:lpstr>
      <vt:lpstr>Calibri</vt:lpstr>
      <vt:lpstr>Arial Narrow</vt:lpstr>
      <vt:lpstr>Times New Roman</vt:lpstr>
      <vt:lpstr>Office Theme</vt:lpstr>
      <vt:lpstr>Chapter 4</vt:lpstr>
      <vt:lpstr>Objectives</vt:lpstr>
      <vt:lpstr>Objectives (continued)</vt:lpstr>
      <vt:lpstr>The explicit syntax for an inner join</vt:lpstr>
      <vt:lpstr>The syntax for an inner join that uses table aliases</vt:lpstr>
      <vt:lpstr>An inner join with aliases for all tables</vt:lpstr>
      <vt:lpstr>An inner join with an alias for only one table</vt:lpstr>
      <vt:lpstr>The syntax of a table name that’s qualified  with a database name</vt:lpstr>
      <vt:lpstr>The Customers table</vt:lpstr>
      <vt:lpstr>An inner join with two conditions</vt:lpstr>
      <vt:lpstr>A self-join that returns vendors from cities  in common with other vendors</vt:lpstr>
      <vt:lpstr>A statement that joins four tables</vt:lpstr>
      <vt:lpstr>The implicit syntax for an inner join</vt:lpstr>
      <vt:lpstr>Join four tables</vt:lpstr>
      <vt:lpstr>Terms to know about inner joins</vt:lpstr>
      <vt:lpstr>Other Joins</vt:lpstr>
      <vt:lpstr>The explicit syntax for an outer join</vt:lpstr>
      <vt:lpstr>A left outer join of the Vendors and Invoices tables</vt:lpstr>
      <vt:lpstr>The Departments table</vt:lpstr>
      <vt:lpstr>The Projects table </vt:lpstr>
      <vt:lpstr>A left outer join</vt:lpstr>
      <vt:lpstr>A right outer join</vt:lpstr>
      <vt:lpstr>Join three tables using left outer joins</vt:lpstr>
      <vt:lpstr>Combine an outer and an inner join</vt:lpstr>
      <vt:lpstr>The syntax for a join that uses the USING keyword</vt:lpstr>
      <vt:lpstr>Use the USING keyword to join three tables</vt:lpstr>
      <vt:lpstr>The syntax for a join  that uses the NATURAL keyword</vt:lpstr>
      <vt:lpstr>Use the NATURAL keyword in a statement  that joins three tables</vt:lpstr>
      <vt:lpstr>The explicit syntax for a cross join</vt:lpstr>
      <vt:lpstr>The implicit syntax for a cross join</vt:lpstr>
      <vt:lpstr>Terms to know about other types of joins</vt:lpstr>
      <vt:lpstr>Unions</vt:lpstr>
      <vt:lpstr>The syntax for a union operation</vt:lpstr>
      <vt:lpstr>A union that combines result sets  from two different tables</vt:lpstr>
      <vt:lpstr>A union that combines result sets  from a single table</vt:lpstr>
      <vt:lpstr>A union that combines result sets  from the same two tables</vt:lpstr>
      <vt:lpstr>A union that combines result sets  from the same two tables (continued)</vt:lpstr>
      <vt:lpstr>A union that simulates a full outer join</vt:lpstr>
      <vt:lpstr>A union that simulates a full outer join (result set)</vt:lpstr>
      <vt:lpstr>Terms to know about unions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>Samantha Walker</dc:creator>
  <cp:lastModifiedBy>Aspen Olmsted</cp:lastModifiedBy>
  <cp:revision>1</cp:revision>
  <dcterms:created xsi:type="dcterms:W3CDTF">2019-02-07T00:25:45Z</dcterms:created>
  <dcterms:modified xsi:type="dcterms:W3CDTF">2020-06-26T18:36:30Z</dcterms:modified>
</cp:coreProperties>
</file>